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1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72" r:id="rId12"/>
    <p:sldId id="282" r:id="rId13"/>
    <p:sldId id="281" r:id="rId14"/>
    <p:sldId id="265" r:id="rId15"/>
    <p:sldId id="266" r:id="rId16"/>
    <p:sldId id="280" r:id="rId17"/>
    <p:sldId id="279" r:id="rId18"/>
    <p:sldId id="267" r:id="rId19"/>
    <p:sldId id="275" r:id="rId20"/>
    <p:sldId id="273" r:id="rId21"/>
    <p:sldId id="269" r:id="rId22"/>
    <p:sldId id="270" r:id="rId23"/>
    <p:sldId id="277" r:id="rId24"/>
    <p:sldId id="278" r:id="rId25"/>
    <p:sldId id="274" r:id="rId2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BB2C-72EC-4473-8CE4-A44C39336E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FEB8-ACDD-436D-BB09-3B0637902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4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sk.erabota.ru/job/search/?id=221228#vacanc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nta.ru/news/2009/11/20/rabota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ipp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Zippo/photos/a.252297025028.298124.220281585028/10153318147815029/?type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78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4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1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6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1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0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Баннер должен быть ярким, цвет текста и фон должны быть контрастными, но не настолько. но не нужно, чтобы все мигало, двигалось и переливалось. Не больше 2-х кадров.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A03B-8225-4C6A-819C-DF13076E0A3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5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длинных и узких</a:t>
            </a:r>
            <a:endParaRPr lang="ru-RU" sz="1200" dirty="0" smtClean="0"/>
          </a:p>
          <a:p>
            <a:r>
              <a:rPr lang="ru-RU" sz="1200" dirty="0" smtClean="0"/>
              <a:t>Не </a:t>
            </a:r>
            <a:r>
              <a:rPr lang="ru-RU" sz="1200" dirty="0" smtClean="0"/>
              <a:t>стоит показывать тут мультфильмы</a:t>
            </a:r>
          </a:p>
          <a:p>
            <a:r>
              <a:rPr lang="ru-RU" sz="1200" dirty="0" smtClean="0"/>
              <a:t>Сфокусируйтесь на тексте</a:t>
            </a:r>
          </a:p>
          <a:p>
            <a:r>
              <a:rPr lang="ru-RU" sz="1200" dirty="0" smtClean="0"/>
              <a:t>В идеале небольшая картинка и короткая фраза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A03B-8225-4C6A-819C-DF13076E0A3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60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0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Не забывайте про задачи клиента. Баннер должен привлекать целевую аудиторию, а не просто быть клевым.</a:t>
            </a:r>
          </a:p>
          <a:p>
            <a:r>
              <a:rPr lang="ru-RU" sz="1200" dirty="0" smtClean="0"/>
              <a:t>Люди приходят к нам искать работу. Дайте им то, что они ищут.</a:t>
            </a:r>
          </a:p>
          <a:p>
            <a:r>
              <a:rPr lang="ru-RU" sz="1200" dirty="0" smtClean="0"/>
              <a:t>В работной рекламе старайтесь использовать слова: работа, вакансии, зарплата, карьера</a:t>
            </a:r>
          </a:p>
          <a:p>
            <a:r>
              <a:rPr lang="ru-RU" sz="1200" dirty="0" smtClean="0"/>
              <a:t>Не стоит обманывать ожидания пользователя. Баннер должен быть началом сообщения, страница куда он ведет – продолжением.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A03B-8225-4C6A-819C-DF13076E0A3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 вирусной рекламой в маркетинге понимается оригинальный по форме или содержанию вид рекламы, которая после запуска в интернете распространяется непосредственно пользователями.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80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66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72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Наблюдайте за ключевыми показателями эффективности сайта, анализируйте поведение посетителей, оценивайте отдачу от рекламных кампаний.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49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11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8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7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«Мартини» объявила кастинг на «лучшую работу в жизни для мужчин». Обязанности — поцелуи с топ моделями, съемка в ТВ ролике.</a:t>
            </a:r>
          </a:p>
          <a:p>
            <a:r>
              <a:rPr lang="ru-RU" dirty="0" smtClean="0"/>
              <a:t>Компания предлагает поцеловать 10 топ моделей в Риме на съемках ТВ ролика «Мартини».</a:t>
            </a:r>
          </a:p>
          <a:p>
            <a:r>
              <a:rPr lang="ru-RU" dirty="0" smtClean="0"/>
              <a:t>Возможный график работы — 1 полный день, бесплатное внутрикорпоративное обучение искусству поцелуев.</a:t>
            </a:r>
          </a:p>
          <a:p>
            <a:r>
              <a:rPr lang="ru-RU" dirty="0" smtClean="0"/>
              <a:t>Официальная заработная плата 150 000 евро.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6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, которым вы бы сами поделились с друзьями (по честному)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рекрутинга</a:t>
            </a:r>
            <a:r>
              <a:rPr lang="ru-RU" dirty="0" smtClean="0"/>
              <a:t> профессиональных </a:t>
            </a:r>
            <a:r>
              <a:rPr lang="ru-RU" dirty="0" err="1" smtClean="0"/>
              <a:t>Digital</a:t>
            </a:r>
            <a:r>
              <a:rPr lang="ru-RU" dirty="0" smtClean="0"/>
              <a:t>-специалистов молодое агентство придумало необычный рекламный спот. Всем специалистам, которых они хотели взять на работу приходила горячая </a:t>
            </a:r>
            <a:r>
              <a:rPr lang="ru-RU" dirty="0" err="1" smtClean="0"/>
              <a:t>digital</a:t>
            </a:r>
            <a:r>
              <a:rPr lang="ru-RU" dirty="0" smtClean="0"/>
              <a:t>-пицца с QR-кодом на страничку компании о горячих Вакансиях. Практически никто кроме тех, кому было адресовано послание, не видел ссылки на вакансии и QR-кода соответственно, ведь после прочтения «сообщение» съедалось.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6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9 ноября 2009 года сборная России по футболу проиграла решающий матч за выход на чемпионат мира. Россияне в очередной раз лишились возможности поболеть за свою команду на международном уровне. А сайт «</a:t>
            </a:r>
            <a:r>
              <a:rPr lang="ru-RU" dirty="0" err="1" smtClean="0"/>
              <a:t>еРабота</a:t>
            </a:r>
            <a:r>
              <a:rPr lang="ru-RU" dirty="0" smtClean="0"/>
              <a:t>» принял решение бороться за футбольную честь страны доступными ему способами.</a:t>
            </a:r>
          </a:p>
          <a:p>
            <a:r>
              <a:rPr lang="ru-RU" dirty="0" smtClean="0"/>
              <a:t>20 ноября в накаленной атмосфере всеобщего ажиотажа, споров, дискуссий и рассуждений на </a:t>
            </a:r>
            <a:r>
              <a:rPr lang="ru-RU" dirty="0" err="1" smtClean="0"/>
              <a:t>еРаботе</a:t>
            </a:r>
            <a:r>
              <a:rPr lang="ru-RU" dirty="0" smtClean="0"/>
              <a:t> была размещена вирусная вакансия: </a:t>
            </a:r>
            <a:r>
              <a:rPr lang="ru-RU" dirty="0" smtClean="0">
                <a:hlinkClick r:id="rId3"/>
              </a:rPr>
              <a:t>мужская сборная России по футболу</a:t>
            </a:r>
            <a:r>
              <a:rPr lang="ru-RU" dirty="0" smtClean="0"/>
              <a:t>. В ней якобы </a:t>
            </a:r>
            <a:r>
              <a:rPr lang="ru-RU" dirty="0" err="1" smtClean="0"/>
              <a:t>Гуус</a:t>
            </a:r>
            <a:r>
              <a:rPr lang="ru-RU" dirty="0" smtClean="0"/>
              <a:t> </a:t>
            </a:r>
            <a:r>
              <a:rPr lang="ru-RU" dirty="0" err="1" smtClean="0"/>
              <a:t>Хиддинк</a:t>
            </a:r>
            <a:r>
              <a:rPr lang="ru-RU" dirty="0" smtClean="0"/>
              <a:t>, отчаявшись, сам пытается набрать хоть каких-нибудь футболистов. Маркетинговый ход был прост: шутка на злобу дня может вызвать интерес пользователей.</a:t>
            </a:r>
          </a:p>
          <a:p>
            <a:r>
              <a:rPr lang="ru-RU" dirty="0" smtClean="0"/>
              <a:t>Результаты не просто превзошли ожидания — они ошеломили. В первый же день публикации вакансии многие новостные порталы опубликовали заметку о том, что набор в сборную теперь ведется через интернет. В их числе и главная новостная </a:t>
            </a:r>
            <a:r>
              <a:rPr lang="ru-RU" dirty="0" smtClean="0">
                <a:hlinkClick r:id="rId4"/>
              </a:rPr>
              <a:t>лента</a:t>
            </a:r>
            <a:r>
              <a:rPr lang="ru-RU" dirty="0" smtClean="0"/>
              <a:t> страны. Новость быстро распространилась по всему Рунету, количество прямых ссылок на вакансию в статьях, блогах, форумах, ЖЖ к 24-му ноября было около 150. </a:t>
            </a:r>
            <a:r>
              <a:rPr lang="ru-RU" dirty="0" err="1" smtClean="0"/>
              <a:t>Перепостов</a:t>
            </a:r>
            <a:r>
              <a:rPr lang="ru-RU" dirty="0" smtClean="0"/>
              <a:t> без указания источника — не счесть. Более того, «вирус» вышел за пределы интернета, проник на телевидение и в печатные СМИ.</a:t>
            </a:r>
          </a:p>
          <a:p>
            <a:r>
              <a:rPr lang="ru-RU" dirty="0" smtClean="0"/>
              <a:t>За первые сутки просмотра страницу просмотрели более 40 000 уникальных посетителей.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1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Производитель зажигалок </a:t>
            </a:r>
            <a:r>
              <a:rPr lang="ru-RU" dirty="0" err="1" smtClean="0"/>
              <a:t>Zippo</a:t>
            </a:r>
            <a:r>
              <a:rPr lang="ru-RU" dirty="0" smtClean="0"/>
              <a:t> «приписал» себе спасение олимпийского огня. Фотография с </a:t>
            </a:r>
            <a:r>
              <a:rPr lang="ru-RU" dirty="0" err="1" smtClean="0"/>
              <a:t>хэштегом</a:t>
            </a:r>
            <a:r>
              <a:rPr lang="ru-RU" dirty="0" smtClean="0"/>
              <a:t> #</a:t>
            </a:r>
            <a:r>
              <a:rPr lang="ru-RU" dirty="0" err="1" smtClean="0"/>
              <a:t>ZippoSavesOlympics</a:t>
            </a:r>
            <a:r>
              <a:rPr lang="ru-RU" dirty="0" smtClean="0"/>
              <a:t> появилась на </a:t>
            </a:r>
            <a:r>
              <a:rPr lang="ru-RU" dirty="0" smtClean="0">
                <a:hlinkClick r:id="rId3"/>
              </a:rPr>
              <a:t>странице бренда</a:t>
            </a:r>
            <a:r>
              <a:rPr lang="ru-RU" dirty="0" smtClean="0"/>
              <a:t> в </a:t>
            </a:r>
            <a:r>
              <a:rPr lang="ru-RU" dirty="0" err="1" smtClean="0"/>
              <a:t>Facebook</a:t>
            </a:r>
            <a:r>
              <a:rPr lang="ru-RU" dirty="0" smtClean="0"/>
              <a:t>. «Мы восстановили порядок в мире и спасли Олимпийские игры в Сочи. Нажмите, чтобы посмотреть, как сотрудник ФСО зажигает Олимпийский факел зажигалкой </a:t>
            </a:r>
            <a:r>
              <a:rPr lang="ru-RU" dirty="0" err="1" smtClean="0"/>
              <a:t>Zippo</a:t>
            </a:r>
            <a:r>
              <a:rPr lang="ru-RU" dirty="0" smtClean="0"/>
              <a:t>», – </a:t>
            </a:r>
            <a:r>
              <a:rPr lang="ru-RU" dirty="0" smtClean="0">
                <a:hlinkClick r:id="rId4"/>
              </a:rPr>
              <a:t>говорится</a:t>
            </a:r>
            <a:r>
              <a:rPr lang="ru-RU" dirty="0" smtClean="0"/>
              <a:t> в сообщении.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8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3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FEB8-ACDD-436D-BB09-3B06379021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8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9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4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3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5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599B-7B00-4632-95AB-DD50080372F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5DC-E7DB-4C4B-BDCE-A29ACAC67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nalytic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trika.yandex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gra@hh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Креативный </a:t>
            </a:r>
            <a:r>
              <a:rPr lang="ru-RU" b="1" dirty="0" err="1"/>
              <a:t>рекрутинг</a:t>
            </a:r>
            <a:r>
              <a:rPr lang="ru-RU" b="1" dirty="0"/>
              <a:t>. Чем полезен </a:t>
            </a:r>
            <a:r>
              <a:rPr lang="ru-RU" b="1" dirty="0" err="1"/>
              <a:t>HeadHunter</a:t>
            </a:r>
            <a:r>
              <a:rPr lang="ru-RU" b="1" dirty="0"/>
              <a:t> при массовом подборе персонала и сложных вакансиях?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55272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Ирина Грачёва</a:t>
            </a:r>
          </a:p>
          <a:p>
            <a:r>
              <a:rPr lang="en-US" dirty="0" err="1" smtClean="0"/>
              <a:t>HeadHunter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38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вирусной рекламы есть нюансы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Надо </a:t>
            </a:r>
            <a:r>
              <a:rPr lang="ru-RU" dirty="0"/>
              <a:t>пробовать экспериментировать и главное замерять </a:t>
            </a:r>
            <a:r>
              <a:rPr lang="ru-RU" dirty="0" smtClean="0"/>
              <a:t>результаты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28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9301"/>
            <a:ext cx="8003232" cy="5332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быстро организовать рекламную кампанию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776864" cy="33409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Определяемся с целью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Изучаем целевую аудиторию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Выбираем инструменты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Утверждаем бюджет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Придумываем креатив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Размещаем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Снимаем метрики и анализируем</a:t>
            </a:r>
            <a:endParaRPr lang="ru-RU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01" y="692696"/>
            <a:ext cx="606429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8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медиаплана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185774" cy="29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Почему важно мерить эффективность рекламных вложений:</a:t>
            </a:r>
          </a:p>
          <a:p>
            <a:r>
              <a:rPr lang="ru-RU" dirty="0" smtClean="0"/>
              <a:t>понимаем какой канал лучше работает, сможем уменьшать стоимость привлечения кандидата</a:t>
            </a:r>
          </a:p>
          <a:p>
            <a:r>
              <a:rPr lang="ru-RU" dirty="0" smtClean="0"/>
              <a:t>сможем разговаривать с бизнесом на одном языке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Ctr</a:t>
            </a:r>
            <a:r>
              <a:rPr lang="ru-RU" dirty="0" smtClean="0"/>
              <a:t> показатель эффективности рекламы:</a:t>
            </a:r>
          </a:p>
          <a:p>
            <a:r>
              <a:rPr lang="ru-RU" sz="2400" dirty="0" smtClean="0"/>
              <a:t>CTR = (количество кликов / количество показов) х100</a:t>
            </a:r>
          </a:p>
          <a:p>
            <a:pPr marL="0" indent="0">
              <a:buNone/>
            </a:pPr>
            <a:r>
              <a:rPr lang="ru-RU" dirty="0" smtClean="0"/>
              <a:t>Зависит от:</a:t>
            </a:r>
          </a:p>
          <a:p>
            <a:r>
              <a:rPr lang="ru-RU" dirty="0" smtClean="0"/>
              <a:t>Картинок и текста</a:t>
            </a:r>
          </a:p>
          <a:p>
            <a:r>
              <a:rPr lang="ru-RU" dirty="0" smtClean="0"/>
              <a:t>Размера носителя</a:t>
            </a:r>
          </a:p>
          <a:p>
            <a:r>
              <a:rPr lang="ru-RU" dirty="0" smtClean="0"/>
              <a:t>Яркости и контраста</a:t>
            </a:r>
          </a:p>
          <a:p>
            <a:r>
              <a:rPr lang="ru-RU" dirty="0" smtClean="0"/>
              <a:t>Использование анимации и звука</a:t>
            </a:r>
          </a:p>
          <a:p>
            <a:r>
              <a:rPr lang="ru-RU" dirty="0" smtClean="0"/>
              <a:t>Расположение</a:t>
            </a:r>
          </a:p>
          <a:p>
            <a:r>
              <a:rPr lang="ru-RU" dirty="0" smtClean="0"/>
              <a:t>Контекст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16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87208" cy="53321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Общие рекомендации. Цвета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19425"/>
            <a:ext cx="87852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556921" y="4293096"/>
            <a:ext cx="2357454" cy="571504"/>
          </a:xfrm>
          <a:prstGeom prst="wedgeRoundRectCallout">
            <a:avLst>
              <a:gd name="adj1" fmla="val 593"/>
              <a:gd name="adj2" fmla="val -146055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71235" y="4293096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Адский ад!</a:t>
            </a:r>
          </a:p>
        </p:txBody>
      </p:sp>
    </p:spTree>
    <p:extLst>
      <p:ext uri="{BB962C8B-B14F-4D97-AF65-F5344CB8AC3E}">
        <p14:creationId xmlns:p14="http://schemas.microsoft.com/office/powerpoint/2010/main" val="34240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1181" cy="5332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Форматы. Преимущество длинных </a:t>
            </a:r>
            <a:r>
              <a:rPr lang="ru-RU" dirty="0"/>
              <a:t/>
            </a:r>
            <a:br>
              <a:rPr lang="ru-RU" dirty="0"/>
            </a:b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595563"/>
            <a:ext cx="72421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0" y="3861048"/>
            <a:ext cx="7235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Почему у нас  </a:t>
            </a:r>
            <a:r>
              <a:rPr lang="en-US" dirty="0" smtClean="0"/>
              <a:t>CTR</a:t>
            </a:r>
            <a:r>
              <a:rPr lang="ru-RU" dirty="0" smtClean="0"/>
              <a:t> низкий? </a:t>
            </a:r>
            <a:endParaRPr lang="en-US" dirty="0" smtClean="0"/>
          </a:p>
          <a:p>
            <a:r>
              <a:rPr lang="ru-RU" dirty="0" smtClean="0"/>
              <a:t>Неправильно подобрана площадка</a:t>
            </a:r>
          </a:p>
          <a:p>
            <a:r>
              <a:rPr lang="ru-RU" dirty="0" smtClean="0"/>
              <a:t>Плохой креатив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5" y="4357161"/>
            <a:ext cx="7239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26" y="548680"/>
            <a:ext cx="8219256" cy="533219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Вам </a:t>
            </a:r>
            <a:r>
              <a:rPr lang="ru-RU" sz="4000" dirty="0"/>
              <a:t>шашечки или ехать?</a:t>
            </a:r>
            <a:endParaRPr lang="ru-RU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5" y="2461992"/>
            <a:ext cx="2822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75467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22" y="3789040"/>
            <a:ext cx="2775861" cy="80962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283426" y="2173059"/>
            <a:ext cx="3500462" cy="2286016"/>
          </a:xfrm>
          <a:prstGeom prst="wedgeRoundRectCallout">
            <a:avLst>
              <a:gd name="adj1" fmla="val -80934"/>
              <a:gd name="adj2" fmla="val 18401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2066" y="2852936"/>
            <a:ext cx="5143536" cy="118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вы думаете,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 они рекламируют?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589301"/>
            <a:ext cx="7283152" cy="53321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Реклама не от хорошей жизни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fjuz.net/uploads/posts/2011-08/1313937991_marazm_32_fjuz.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79371" cy="48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9301"/>
            <a:ext cx="7571184" cy="53321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Иногда креатив </a:t>
            </a:r>
            <a:r>
              <a:rPr lang="ru-RU" dirty="0" smtClean="0"/>
              <a:t>- это </a:t>
            </a:r>
            <a:r>
              <a:rPr lang="ru-RU" dirty="0" smtClean="0"/>
              <a:t>неплохо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06600"/>
            <a:ext cx="7137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C</a:t>
            </a:r>
            <a:r>
              <a:rPr lang="en-US" dirty="0" smtClean="0"/>
              <a:t>TR</a:t>
            </a:r>
            <a:r>
              <a:rPr lang="ru-RU" dirty="0" smtClean="0"/>
              <a:t> высокий, а звонков нет. Что делать?</a:t>
            </a:r>
          </a:p>
          <a:p>
            <a:r>
              <a:rPr lang="ru-RU" dirty="0" smtClean="0"/>
              <a:t>Конверсия</a:t>
            </a:r>
          </a:p>
          <a:p>
            <a:r>
              <a:rPr lang="ru-RU" dirty="0" smtClean="0"/>
              <a:t>Плохая посадочная страница</a:t>
            </a:r>
          </a:p>
          <a:p>
            <a:r>
              <a:rPr lang="ru-RU" dirty="0" smtClean="0"/>
              <a:t>Сложные формы заполнения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45335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рекламы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Современные инструменты веб-аналитики:</a:t>
            </a:r>
          </a:p>
          <a:p>
            <a:r>
              <a:rPr lang="ru-RU" dirty="0" smtClean="0"/>
              <a:t>G</a:t>
            </a:r>
            <a:r>
              <a:rPr lang="en-US" dirty="0" smtClean="0"/>
              <a:t>A (</a:t>
            </a:r>
            <a:r>
              <a:rPr lang="en-US" dirty="0" smtClean="0">
                <a:hlinkClick r:id="rId3"/>
              </a:rPr>
              <a:t>http://www.google.com/analytics/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Яндекс метрика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https://metrika.yandex.ru/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052736"/>
            <a:ext cx="3676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систем аналитики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Посещаемость</a:t>
            </a:r>
          </a:p>
          <a:p>
            <a:r>
              <a:rPr lang="ru-RU" dirty="0" smtClean="0"/>
              <a:t>Источники</a:t>
            </a:r>
          </a:p>
          <a:p>
            <a:r>
              <a:rPr lang="ru-RU" dirty="0" smtClean="0"/>
              <a:t>Посетители</a:t>
            </a:r>
          </a:p>
          <a:p>
            <a:pPr marL="0" indent="0">
              <a:buNone/>
            </a:pPr>
            <a:r>
              <a:rPr lang="ru-RU" dirty="0" smtClean="0"/>
              <a:t>Анализ характеристик посетителей</a:t>
            </a:r>
          </a:p>
          <a:p>
            <a:pPr marL="0" indent="0">
              <a:buNone/>
            </a:pPr>
            <a:r>
              <a:rPr lang="ru-RU" dirty="0" smtClean="0"/>
              <a:t>Взаимодействие посетителей с контентом сайта:</a:t>
            </a:r>
          </a:p>
          <a:p>
            <a:r>
              <a:rPr lang="ru-RU" dirty="0" smtClean="0"/>
              <a:t>посещаемость отдельных страниц</a:t>
            </a:r>
          </a:p>
          <a:p>
            <a:r>
              <a:rPr lang="ru-RU" dirty="0" smtClean="0"/>
              <a:t>страницы, с которых начинаются и на которых заканчиваются визит</a:t>
            </a:r>
          </a:p>
          <a:p>
            <a:r>
              <a:rPr lang="ru-RU" dirty="0" smtClean="0"/>
              <a:t>параметры URL страниц</a:t>
            </a:r>
          </a:p>
          <a:p>
            <a:r>
              <a:rPr lang="ru-RU" dirty="0" smtClean="0"/>
              <a:t>переходы по внешним ссылкам</a:t>
            </a:r>
          </a:p>
          <a:p>
            <a:r>
              <a:rPr lang="ru-RU" dirty="0" smtClean="0"/>
              <a:t>загрузки файлов</a:t>
            </a:r>
          </a:p>
          <a:p>
            <a:r>
              <a:rPr lang="ru-RU" dirty="0" smtClean="0"/>
              <a:t>сделанные посетителями заказы и их стоимость, а также произвольные параметры визитов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1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4834880" cy="53321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Хозяйке на заметку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776864" cy="3340968"/>
          </a:xfrm>
        </p:spPr>
        <p:txBody>
          <a:bodyPr>
            <a:normAutofit/>
          </a:bodyPr>
          <a:lstStyle/>
          <a:p>
            <a:r>
              <a:rPr lang="ru-RU" sz="2800" dirty="0"/>
              <a:t>Общение с заказчиком</a:t>
            </a:r>
          </a:p>
          <a:p>
            <a:r>
              <a:rPr lang="ru-RU" sz="2800" dirty="0" smtClean="0"/>
              <a:t>Привлечение только нужных</a:t>
            </a:r>
            <a:r>
              <a:rPr lang="en-US" sz="2800" dirty="0" smtClean="0"/>
              <a:t>/</a:t>
            </a:r>
            <a:r>
              <a:rPr lang="ru-RU" sz="2800" dirty="0" smtClean="0"/>
              <a:t>редких людей</a:t>
            </a:r>
          </a:p>
          <a:p>
            <a:r>
              <a:rPr lang="ru-RU" sz="2800" dirty="0" smtClean="0"/>
              <a:t>Уменьшение воронки соискателей</a:t>
            </a:r>
          </a:p>
          <a:p>
            <a:r>
              <a:rPr lang="ru-RU" sz="2800" dirty="0" smtClean="0"/>
              <a:t>Читать цифры, какие инструменты эффективны и корректировать</a:t>
            </a:r>
          </a:p>
          <a:p>
            <a:r>
              <a:rPr lang="ru-RU" sz="2800" dirty="0" smtClean="0"/>
              <a:t>Обоснование бюджетов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Больше рекламы хорошей и разной</a:t>
            </a:r>
            <a:r>
              <a:rPr lang="ru-RU" sz="3600" dirty="0" smtClean="0"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ru-RU" sz="3600" dirty="0">
                <a:sym typeface="Wingdings" pitchFamily="2" charset="2"/>
              </a:rPr>
              <a:t>Ирина Грачева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  <a:hlinkClick r:id="rId3"/>
              </a:rPr>
              <a:t>igra@hh.ru</a:t>
            </a:r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445A-4E45-43BD-8AD5-0571C832F85E}" type="slidenum"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Для рекламы «Мартини» ищут специалиста по поцелуям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3" y="1860038"/>
            <a:ext cx="5159210" cy="4138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4026401"/>
            <a:ext cx="1411493" cy="2335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1860038"/>
            <a:ext cx="315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300 000 просмотров вакансии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388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Создавать контент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912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6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Ловить момент и использовать новостные поводы</a:t>
            </a:r>
            <a:endParaRPr lang="ru-RU" dirty="0"/>
          </a:p>
        </p:txBody>
      </p:sp>
      <p:pic>
        <p:nvPicPr>
          <p:cNvPr id="1028" name="Picture 4" descr="http://sib.adme.ru/files/news/part_4/47902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000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50100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Текст вакансии:</a:t>
            </a:r>
          </a:p>
          <a:p>
            <a:endParaRPr lang="ru-RU" sz="2400" dirty="0" smtClean="0"/>
          </a:p>
          <a:p>
            <a:r>
              <a:rPr lang="ru-RU" sz="2400" dirty="0" smtClean="0"/>
              <a:t>«Попадает внутрь ворот мячом, попадает по мячу ногой и одновременно бегает, знать весь слова гимн России» – такие условия будто бы выдвинул </a:t>
            </a:r>
            <a:r>
              <a:rPr lang="ru-RU" sz="2400" dirty="0" err="1" smtClean="0"/>
              <a:t>Гуус</a:t>
            </a:r>
            <a:r>
              <a:rPr lang="ru-RU" sz="2400" dirty="0" smtClean="0"/>
              <a:t> </a:t>
            </a:r>
            <a:r>
              <a:rPr lang="ru-RU" sz="2400" dirty="0" err="1" smtClean="0"/>
              <a:t>Хиддинк</a:t>
            </a:r>
            <a:r>
              <a:rPr lang="ru-RU" sz="2400" dirty="0" smtClean="0"/>
              <a:t> при наборе персонала в Российскую сборную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62880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Вирусная вакансия «Мужская сборная России по футболу» набрала 83 000 просмотров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56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Спасение олимпийского огня</a:t>
            </a:r>
            <a:endParaRPr lang="ru-RU" dirty="0"/>
          </a:p>
        </p:txBody>
      </p:sp>
      <p:pic>
        <p:nvPicPr>
          <p:cNvPr id="2050" name="Picture 2" descr="http://www.sostav.ru/app/public/images/news/2013/10/08/zippo.JPG?rand=0.878640394192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7317"/>
            <a:ext cx="8191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Юмор, ностальгия и, конечно, котики:)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817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7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вирусной рекламы есть нюансы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Никогда </a:t>
            </a:r>
            <a:r>
              <a:rPr lang="ru-RU" dirty="0"/>
              <a:t>нет гарантий, что сработает (если кто-то гарантирует – не верьте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вирусной рекламы есть нюансы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Лучше </a:t>
            </a:r>
            <a:r>
              <a:rPr lang="ru-RU" dirty="0"/>
              <a:t>обращаться к профессионалам, который сделают нормальный текст или видео и помогут сделать </a:t>
            </a:r>
            <a:r>
              <a:rPr lang="ru-RU" dirty="0" smtClean="0"/>
              <a:t>посев*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000" dirty="0" smtClean="0"/>
              <a:t>*</a:t>
            </a:r>
            <a:r>
              <a:rPr lang="ru-RU" sz="2000" dirty="0" smtClean="0"/>
              <a:t>Посев — это первичное размещение вирусного контента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3708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895</Words>
  <Application>Microsoft Office PowerPoint</Application>
  <PresentationFormat>Экран (4:3)</PresentationFormat>
  <Paragraphs>146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Креативный рекрутинг. Чем полезен HeadHunter при массовом подборе персонала и сложных вакансиях?</vt:lpstr>
      <vt:lpstr>Реклама не от хорошей жизни</vt:lpstr>
      <vt:lpstr>Для рекламы «Мартини» ищут специалиста по поцелуям</vt:lpstr>
      <vt:lpstr>Создавать контент</vt:lpstr>
      <vt:lpstr>Ловить момент и использовать новостные поводы</vt:lpstr>
      <vt:lpstr>Спасение олимпийского огня</vt:lpstr>
      <vt:lpstr>Юмор, ностальгия и, конечно, котики:)</vt:lpstr>
      <vt:lpstr>У вирусной рекламы есть нюансы</vt:lpstr>
      <vt:lpstr>У вирусной рекламы есть нюансы</vt:lpstr>
      <vt:lpstr>У вирусной рекламы есть нюансы</vt:lpstr>
      <vt:lpstr>Как быстро организовать рекламную кампанию</vt:lpstr>
      <vt:lpstr>Презентация PowerPoint</vt:lpstr>
      <vt:lpstr>Пример медиаплана</vt:lpstr>
      <vt:lpstr>Эффективность рекламы</vt:lpstr>
      <vt:lpstr>Эффективность рекламы</vt:lpstr>
      <vt:lpstr>Общие рекомендации. Цвета</vt:lpstr>
      <vt:lpstr>Форматы. Преимущество длинных  </vt:lpstr>
      <vt:lpstr>Эффективность рекламы</vt:lpstr>
      <vt:lpstr>Вам шашечки или ехать?</vt:lpstr>
      <vt:lpstr>Иногда креатив - это неплохо </vt:lpstr>
      <vt:lpstr>Эффективность рекламы</vt:lpstr>
      <vt:lpstr>Эффективность рекламы</vt:lpstr>
      <vt:lpstr>Возможности систем аналитики</vt:lpstr>
      <vt:lpstr>Хозяйке на заметку</vt:lpstr>
      <vt:lpstr>Презентация PowerPoint</vt:lpstr>
    </vt:vector>
  </TitlesOfParts>
  <Company>HeadHunter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Креативный рекрутинг. Чем полезен HeadHunter при массовом подборе персонала и сложных вакансиях?</dc:title>
  <dc:creator>Грачева Ирина</dc:creator>
  <cp:lastModifiedBy>Грачева Ирина</cp:lastModifiedBy>
  <cp:revision>31</cp:revision>
  <cp:lastPrinted>2013-11-15T06:19:35Z</cp:lastPrinted>
  <dcterms:created xsi:type="dcterms:W3CDTF">2013-11-14T12:10:36Z</dcterms:created>
  <dcterms:modified xsi:type="dcterms:W3CDTF">2013-11-15T06:28:23Z</dcterms:modified>
</cp:coreProperties>
</file>